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0" r:id="rId1"/>
  </p:sldMasterIdLst>
  <p:sldIdLst>
    <p:sldId id="256" r:id="rId2"/>
    <p:sldId id="258" r:id="rId3"/>
    <p:sldId id="266" r:id="rId4"/>
    <p:sldId id="270" r:id="rId5"/>
    <p:sldId id="263" r:id="rId6"/>
    <p:sldId id="264"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6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9/20/2014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33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9/20/2014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420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9/20/2014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7171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9/20/2014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782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9/20/2014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86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6340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83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9/20/2014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07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9/20/2014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819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9/20/2014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43706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68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9/20/2014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01089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199401"/>
          </a:xfrm>
        </p:spPr>
        <p:txBody>
          <a:bodyPr>
            <a:normAutofit/>
          </a:bodyPr>
          <a:lstStyle/>
          <a:p>
            <a:r>
              <a:rPr lang="en-US" sz="7200" dirty="0" smtClean="0"/>
              <a:t>Baptist Covenant Theology</a:t>
            </a:r>
            <a:endParaRPr lang="en-US" sz="7200" dirty="0"/>
          </a:p>
        </p:txBody>
      </p:sp>
      <p:sp>
        <p:nvSpPr>
          <p:cNvPr id="3" name="Subtitle 2"/>
          <p:cNvSpPr>
            <a:spLocks noGrp="1"/>
          </p:cNvSpPr>
          <p:nvPr>
            <p:ph type="subTitle" idx="1"/>
          </p:nvPr>
        </p:nvSpPr>
        <p:spPr>
          <a:xfrm>
            <a:off x="1097280" y="2958353"/>
            <a:ext cx="10058400" cy="1143000"/>
          </a:xfrm>
        </p:spPr>
        <p:txBody>
          <a:bodyPr/>
          <a:lstStyle/>
          <a:p>
            <a:r>
              <a:rPr lang="en-US" dirty="0" smtClean="0"/>
              <a:t>A Biblical Framework for understanding and Savoring God’s Unfolding Redemptive work in </a:t>
            </a:r>
            <a:r>
              <a:rPr lang="en-US" dirty="0" err="1" smtClean="0"/>
              <a:t>HIstory</a:t>
            </a:r>
            <a:endParaRPr lang="en-US" dirty="0"/>
          </a:p>
        </p:txBody>
      </p:sp>
      <p:sp>
        <p:nvSpPr>
          <p:cNvPr id="5" name="TextBox 4"/>
          <p:cNvSpPr txBox="1"/>
          <p:nvPr/>
        </p:nvSpPr>
        <p:spPr>
          <a:xfrm>
            <a:off x="1097280" y="4528969"/>
            <a:ext cx="10058400" cy="707886"/>
          </a:xfrm>
          <a:prstGeom prst="rect">
            <a:avLst/>
          </a:prstGeom>
          <a:noFill/>
        </p:spPr>
        <p:txBody>
          <a:bodyPr wrap="square" rtlCol="0">
            <a:spAutoFit/>
          </a:bodyPr>
          <a:lstStyle/>
          <a:p>
            <a:r>
              <a:rPr lang="en-US" sz="4000" dirty="0" smtClean="0">
                <a:solidFill>
                  <a:schemeClr val="accent1"/>
                </a:solidFill>
              </a:rPr>
              <a:t>Part </a:t>
            </a:r>
            <a:r>
              <a:rPr lang="en-US" sz="4000" dirty="0" smtClean="0">
                <a:solidFill>
                  <a:schemeClr val="accent1"/>
                </a:solidFill>
              </a:rPr>
              <a:t>5:  </a:t>
            </a:r>
            <a:r>
              <a:rPr lang="en-US" sz="4000" dirty="0" smtClean="0">
                <a:solidFill>
                  <a:schemeClr val="accent1"/>
                </a:solidFill>
              </a:rPr>
              <a:t>The </a:t>
            </a:r>
            <a:r>
              <a:rPr lang="en-US" sz="4000" dirty="0" smtClean="0">
                <a:solidFill>
                  <a:schemeClr val="accent1"/>
                </a:solidFill>
              </a:rPr>
              <a:t>New Covenant</a:t>
            </a:r>
            <a:endParaRPr lang="en-US" sz="4000" dirty="0">
              <a:solidFill>
                <a:schemeClr val="accent1"/>
              </a:solidFill>
            </a:endParaRPr>
          </a:p>
        </p:txBody>
      </p:sp>
    </p:spTree>
    <p:extLst>
      <p:ext uri="{BB962C8B-B14F-4D97-AF65-F5344CB8AC3E}">
        <p14:creationId xmlns:p14="http://schemas.microsoft.com/office/powerpoint/2010/main" val="1323186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0" y="421221"/>
            <a:ext cx="10858432" cy="5447873"/>
          </a:xfrm>
          <a:prstGeom prst="rect">
            <a:avLst/>
          </a:prstGeom>
        </p:spPr>
      </p:pic>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054603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Covenant Promised – Jer. 31</a:t>
            </a:r>
            <a:endParaRPr lang="en-US" dirty="0"/>
          </a:p>
        </p:txBody>
      </p:sp>
      <p:sp>
        <p:nvSpPr>
          <p:cNvPr id="3" name="Content Placeholder 2"/>
          <p:cNvSpPr>
            <a:spLocks noGrp="1"/>
          </p:cNvSpPr>
          <p:nvPr>
            <p:ph idx="1"/>
          </p:nvPr>
        </p:nvSpPr>
        <p:spPr/>
        <p:txBody>
          <a:bodyPr>
            <a:noAutofit/>
          </a:bodyPr>
          <a:lstStyle/>
          <a:p>
            <a:r>
              <a:rPr lang="en-US" sz="2600" dirty="0"/>
              <a:t>31  “Behold, the days are coming, declares the LORD, when I will make a new covenant with the house of Israel and the house of Judah, 32  not like the covenant that I made with their fathers on the day when I took them by the hand to bring them out of the land of Egypt, my covenant that they broke, though I was their husband, declares the LORD. 33  But this is the covenant that I will make with the house of Israel after those days, declares the LORD: I will put my law within them, and I will write it on their hearts. And I will be their God, and they shall be my people. 34  And no longer shall each one teach his neighbor and each his brother, saying, ‘Know the LORD,’ for they shall all know me, from the least of them to the greatest, declares the LORD. For I will forgive their iniquity, and I will remember their sin no more.”</a:t>
            </a:r>
          </a:p>
          <a:p>
            <a:endParaRPr lang="en-US" sz="2600" dirty="0"/>
          </a:p>
        </p:txBody>
      </p:sp>
    </p:spTree>
    <p:extLst>
      <p:ext uri="{BB962C8B-B14F-4D97-AF65-F5344CB8AC3E}">
        <p14:creationId xmlns:p14="http://schemas.microsoft.com/office/powerpoint/2010/main" val="1888032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and New Covenants Compared</a:t>
            </a:r>
            <a:endParaRPr lang="en-US" dirty="0"/>
          </a:p>
        </p:txBody>
      </p:sp>
      <p:sp>
        <p:nvSpPr>
          <p:cNvPr id="3" name="Content Placeholder 2"/>
          <p:cNvSpPr>
            <a:spLocks noGrp="1"/>
          </p:cNvSpPr>
          <p:nvPr>
            <p:ph idx="1"/>
          </p:nvPr>
        </p:nvSpPr>
        <p:spPr>
          <a:xfrm>
            <a:off x="1097280" y="1845734"/>
            <a:ext cx="10058400" cy="4225282"/>
          </a:xfrm>
        </p:spPr>
        <p:txBody>
          <a:bodyPr numCol="3">
            <a:normAutofit/>
          </a:bodyPr>
          <a:lstStyle/>
          <a:p>
            <a:endParaRPr lang="en-US" sz="2800" dirty="0" smtClean="0"/>
          </a:p>
          <a:p>
            <a:endParaRPr lang="en-US" sz="2800" dirty="0" smtClean="0"/>
          </a:p>
          <a:p>
            <a:endParaRPr lang="en-US" sz="2800" dirty="0" smtClean="0"/>
          </a:p>
          <a:p>
            <a:endParaRPr lang="en-US" sz="2800" dirty="0" smtClean="0"/>
          </a:p>
          <a:p>
            <a:endParaRPr lang="en-US" sz="2800" dirty="0"/>
          </a:p>
          <a:p>
            <a:r>
              <a:rPr lang="en-US" sz="2800" b="1" dirty="0"/>
              <a:t>	</a:t>
            </a:r>
            <a:endParaRPr lang="en-US" sz="2800" b="1" dirty="0" smtClean="0"/>
          </a:p>
          <a:p>
            <a:endParaRPr lang="en-US" sz="2800" dirty="0" smtClean="0"/>
          </a:p>
          <a:p>
            <a:endParaRPr lang="en-US" sz="2800" dirty="0" smtClean="0"/>
          </a:p>
          <a:p>
            <a:endParaRPr lang="en-US" sz="2800" dirty="0" smtClean="0"/>
          </a:p>
          <a:p>
            <a:endParaRPr lang="en-US" sz="2800" b="1" dirty="0"/>
          </a:p>
          <a:p>
            <a:r>
              <a:rPr lang="en-US" sz="2800" b="1" dirty="0"/>
              <a:t>	</a:t>
            </a:r>
          </a:p>
          <a:p>
            <a:endParaRPr lang="en-US" sz="2800" dirty="0" smtClean="0"/>
          </a:p>
          <a:p>
            <a:r>
              <a:rPr lang="en-US" sz="2800" dirty="0"/>
              <a:t>	</a:t>
            </a:r>
          </a:p>
          <a:p>
            <a:endParaRPr lang="en-US" sz="2800" dirty="0" smtClean="0"/>
          </a:p>
          <a:p>
            <a:r>
              <a:rPr lang="en-US" sz="2800" dirty="0"/>
              <a:t>	</a:t>
            </a:r>
          </a:p>
          <a:p>
            <a:endParaRPr lang="en-US" sz="2800" dirty="0" smtClean="0"/>
          </a:p>
          <a:p>
            <a:r>
              <a:rPr lang="en-US" sz="2800" dirty="0"/>
              <a:t>	</a:t>
            </a:r>
          </a:p>
          <a:p>
            <a:endParaRPr lang="en-US" sz="2800" dirty="0"/>
          </a:p>
        </p:txBody>
      </p:sp>
      <p:sp>
        <p:nvSpPr>
          <p:cNvPr id="8" name="AutoShape 3"/>
          <p:cNvSpPr>
            <a:spLocks noChangeAspect="1" noChangeArrowheads="1" noTextEdit="1"/>
          </p:cNvSpPr>
          <p:nvPr/>
        </p:nvSpPr>
        <p:spPr bwMode="auto">
          <a:xfrm>
            <a:off x="450850" y="1984375"/>
            <a:ext cx="11290300" cy="433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p:cNvSpPr>
            <a:spLocks noChangeArrowheads="1"/>
          </p:cNvSpPr>
          <p:nvPr/>
        </p:nvSpPr>
        <p:spPr bwMode="auto">
          <a:xfrm>
            <a:off x="457200" y="1990725"/>
            <a:ext cx="3752850" cy="1022350"/>
          </a:xfrm>
          <a:prstGeom prst="rect">
            <a:avLst/>
          </a:prstGeom>
          <a:solidFill>
            <a:srgbClr val="E483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p:cNvSpPr>
            <a:spLocks noChangeArrowheads="1"/>
          </p:cNvSpPr>
          <p:nvPr/>
        </p:nvSpPr>
        <p:spPr bwMode="auto">
          <a:xfrm>
            <a:off x="4210050" y="1990725"/>
            <a:ext cx="3752850" cy="1022350"/>
          </a:xfrm>
          <a:prstGeom prst="rect">
            <a:avLst/>
          </a:prstGeom>
          <a:solidFill>
            <a:srgbClr val="E483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p:cNvSpPr>
            <a:spLocks noChangeArrowheads="1"/>
          </p:cNvSpPr>
          <p:nvPr/>
        </p:nvSpPr>
        <p:spPr bwMode="auto">
          <a:xfrm>
            <a:off x="7962900" y="1990725"/>
            <a:ext cx="3752850" cy="1022350"/>
          </a:xfrm>
          <a:prstGeom prst="rect">
            <a:avLst/>
          </a:prstGeom>
          <a:solidFill>
            <a:srgbClr val="E483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p:cNvSpPr>
            <a:spLocks noChangeArrowheads="1"/>
          </p:cNvSpPr>
          <p:nvPr/>
        </p:nvSpPr>
        <p:spPr bwMode="auto">
          <a:xfrm>
            <a:off x="457200" y="3013075"/>
            <a:ext cx="3752850" cy="1020763"/>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p:cNvSpPr>
            <a:spLocks noChangeArrowheads="1"/>
          </p:cNvSpPr>
          <p:nvPr/>
        </p:nvSpPr>
        <p:spPr bwMode="auto">
          <a:xfrm>
            <a:off x="4210050" y="3013075"/>
            <a:ext cx="3752850" cy="1020763"/>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0"/>
          <p:cNvSpPr>
            <a:spLocks noChangeArrowheads="1"/>
          </p:cNvSpPr>
          <p:nvPr/>
        </p:nvSpPr>
        <p:spPr bwMode="auto">
          <a:xfrm>
            <a:off x="7962900" y="3013075"/>
            <a:ext cx="3752850" cy="1020763"/>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p:cNvSpPr>
            <a:spLocks noChangeArrowheads="1"/>
          </p:cNvSpPr>
          <p:nvPr/>
        </p:nvSpPr>
        <p:spPr bwMode="auto">
          <a:xfrm>
            <a:off x="457200" y="4033838"/>
            <a:ext cx="3752850" cy="1022350"/>
          </a:xfrm>
          <a:prstGeom prst="rect">
            <a:avLst/>
          </a:prstGeom>
          <a:solidFill>
            <a:srgbClr val="FAED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2"/>
          <p:cNvSpPr>
            <a:spLocks noChangeArrowheads="1"/>
          </p:cNvSpPr>
          <p:nvPr/>
        </p:nvSpPr>
        <p:spPr bwMode="auto">
          <a:xfrm>
            <a:off x="4210050" y="4033838"/>
            <a:ext cx="3752850" cy="1022350"/>
          </a:xfrm>
          <a:prstGeom prst="rect">
            <a:avLst/>
          </a:prstGeom>
          <a:solidFill>
            <a:srgbClr val="FAED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p:cNvSpPr>
            <a:spLocks noChangeArrowheads="1"/>
          </p:cNvSpPr>
          <p:nvPr/>
        </p:nvSpPr>
        <p:spPr bwMode="auto">
          <a:xfrm>
            <a:off x="7962900" y="4033838"/>
            <a:ext cx="3752850" cy="1022350"/>
          </a:xfrm>
          <a:prstGeom prst="rect">
            <a:avLst/>
          </a:prstGeom>
          <a:solidFill>
            <a:srgbClr val="FAED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p:cNvSpPr>
            <a:spLocks noChangeArrowheads="1"/>
          </p:cNvSpPr>
          <p:nvPr/>
        </p:nvSpPr>
        <p:spPr bwMode="auto">
          <a:xfrm>
            <a:off x="457200" y="5056188"/>
            <a:ext cx="3752850" cy="1066800"/>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p:cNvSpPr>
            <a:spLocks noChangeArrowheads="1"/>
          </p:cNvSpPr>
          <p:nvPr/>
        </p:nvSpPr>
        <p:spPr bwMode="auto">
          <a:xfrm>
            <a:off x="4210050" y="5056188"/>
            <a:ext cx="3752850" cy="1066800"/>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6"/>
          <p:cNvSpPr>
            <a:spLocks noChangeArrowheads="1"/>
          </p:cNvSpPr>
          <p:nvPr/>
        </p:nvSpPr>
        <p:spPr bwMode="auto">
          <a:xfrm>
            <a:off x="7962900" y="5056188"/>
            <a:ext cx="3752850" cy="1066800"/>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Line 17"/>
          <p:cNvSpPr>
            <a:spLocks noChangeShapeType="1"/>
          </p:cNvSpPr>
          <p:nvPr/>
        </p:nvSpPr>
        <p:spPr bwMode="auto">
          <a:xfrm>
            <a:off x="421005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8"/>
          <p:cNvSpPr>
            <a:spLocks noChangeShapeType="1"/>
          </p:cNvSpPr>
          <p:nvPr/>
        </p:nvSpPr>
        <p:spPr bwMode="auto">
          <a:xfrm>
            <a:off x="796290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9"/>
          <p:cNvSpPr>
            <a:spLocks noChangeShapeType="1"/>
          </p:cNvSpPr>
          <p:nvPr/>
        </p:nvSpPr>
        <p:spPr bwMode="auto">
          <a:xfrm>
            <a:off x="452438" y="3013075"/>
            <a:ext cx="11269663"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0"/>
          <p:cNvSpPr>
            <a:spLocks noChangeShapeType="1"/>
          </p:cNvSpPr>
          <p:nvPr/>
        </p:nvSpPr>
        <p:spPr bwMode="auto">
          <a:xfrm>
            <a:off x="452438" y="4033838"/>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1"/>
          <p:cNvSpPr>
            <a:spLocks noChangeShapeType="1"/>
          </p:cNvSpPr>
          <p:nvPr/>
        </p:nvSpPr>
        <p:spPr bwMode="auto">
          <a:xfrm>
            <a:off x="452438" y="5056188"/>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2"/>
          <p:cNvSpPr>
            <a:spLocks noChangeShapeType="1"/>
          </p:cNvSpPr>
          <p:nvPr/>
        </p:nvSpPr>
        <p:spPr bwMode="auto">
          <a:xfrm>
            <a:off x="45720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3"/>
          <p:cNvSpPr>
            <a:spLocks noChangeShapeType="1"/>
          </p:cNvSpPr>
          <p:nvPr/>
        </p:nvSpPr>
        <p:spPr bwMode="auto">
          <a:xfrm>
            <a:off x="1171575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4"/>
          <p:cNvSpPr>
            <a:spLocks noChangeShapeType="1"/>
          </p:cNvSpPr>
          <p:nvPr/>
        </p:nvSpPr>
        <p:spPr bwMode="auto">
          <a:xfrm>
            <a:off x="452438" y="1990725"/>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5"/>
          <p:cNvSpPr>
            <a:spLocks noChangeShapeType="1"/>
          </p:cNvSpPr>
          <p:nvPr/>
        </p:nvSpPr>
        <p:spPr bwMode="auto">
          <a:xfrm>
            <a:off x="452438" y="6122988"/>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6"/>
          <p:cNvSpPr>
            <a:spLocks noChangeArrowheads="1"/>
          </p:cNvSpPr>
          <p:nvPr/>
        </p:nvSpPr>
        <p:spPr bwMode="auto">
          <a:xfrm>
            <a:off x="4302125" y="2254250"/>
            <a:ext cx="2416175"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rgbClr val="FFFFFF"/>
                </a:solidFill>
                <a:effectLst/>
                <a:latin typeface="Calibri" panose="020F0502020204030204" pitchFamily="34" charset="0"/>
              </a:rPr>
              <a:t>old covenant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27"/>
          <p:cNvSpPr>
            <a:spLocks noChangeArrowheads="1"/>
          </p:cNvSpPr>
          <p:nvPr/>
        </p:nvSpPr>
        <p:spPr bwMode="auto">
          <a:xfrm>
            <a:off x="8054975" y="2254250"/>
            <a:ext cx="26050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rgbClr val="FFFFFF"/>
                </a:solidFill>
                <a:effectLst/>
                <a:latin typeface="Calibri" panose="020F0502020204030204" pitchFamily="34" charset="0"/>
              </a:rPr>
              <a:t>new covenant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28"/>
          <p:cNvSpPr>
            <a:spLocks noChangeArrowheads="1"/>
          </p:cNvSpPr>
          <p:nvPr/>
        </p:nvSpPr>
        <p:spPr bwMode="auto">
          <a:xfrm>
            <a:off x="550863" y="3273425"/>
            <a:ext cx="29289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000000"/>
                </a:solidFill>
                <a:effectLst/>
                <a:latin typeface="Calibri" panose="020F0502020204030204" pitchFamily="34" charset="0"/>
              </a:rPr>
              <a:t>place of the law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29"/>
          <p:cNvSpPr>
            <a:spLocks noChangeArrowheads="1"/>
          </p:cNvSpPr>
          <p:nvPr/>
        </p:nvSpPr>
        <p:spPr bwMode="auto">
          <a:xfrm>
            <a:off x="4302125" y="3273425"/>
            <a:ext cx="28003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000000"/>
                </a:solidFill>
                <a:effectLst/>
                <a:latin typeface="Calibri" panose="020F0502020204030204" pitchFamily="34" charset="0"/>
              </a:rPr>
              <a:t>tablets of stone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30"/>
          <p:cNvSpPr>
            <a:spLocks noChangeArrowheads="1"/>
          </p:cNvSpPr>
          <p:nvPr/>
        </p:nvSpPr>
        <p:spPr bwMode="auto">
          <a:xfrm>
            <a:off x="8054975" y="3273425"/>
            <a:ext cx="275907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mind and heart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31"/>
          <p:cNvSpPr>
            <a:spLocks noChangeArrowheads="1"/>
          </p:cNvSpPr>
          <p:nvPr/>
        </p:nvSpPr>
        <p:spPr bwMode="auto">
          <a:xfrm>
            <a:off x="550863" y="4295775"/>
            <a:ext cx="34051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relationship to God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Rectangle 32"/>
          <p:cNvSpPr>
            <a:spLocks noChangeArrowheads="1"/>
          </p:cNvSpPr>
          <p:nvPr/>
        </p:nvSpPr>
        <p:spPr bwMode="auto">
          <a:xfrm>
            <a:off x="4302125" y="4295775"/>
            <a:ext cx="30162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not all knew God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7" name="Rectangle 33"/>
          <p:cNvSpPr>
            <a:spLocks noChangeArrowheads="1"/>
          </p:cNvSpPr>
          <p:nvPr/>
        </p:nvSpPr>
        <p:spPr bwMode="auto">
          <a:xfrm>
            <a:off x="8054975" y="4295775"/>
            <a:ext cx="23701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all know God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8" name="Rectangle 34"/>
          <p:cNvSpPr>
            <a:spLocks noChangeArrowheads="1"/>
          </p:cNvSpPr>
          <p:nvPr/>
        </p:nvSpPr>
        <p:spPr bwMode="auto">
          <a:xfrm>
            <a:off x="550863" y="5341938"/>
            <a:ext cx="324643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forgiveness of sins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35"/>
          <p:cNvSpPr>
            <a:spLocks noChangeArrowheads="1"/>
          </p:cNvSpPr>
          <p:nvPr/>
        </p:nvSpPr>
        <p:spPr bwMode="auto">
          <a:xfrm>
            <a:off x="4302125" y="5341938"/>
            <a:ext cx="364013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not all were forgiven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36"/>
          <p:cNvSpPr>
            <a:spLocks noChangeArrowheads="1"/>
          </p:cNvSpPr>
          <p:nvPr/>
        </p:nvSpPr>
        <p:spPr bwMode="auto">
          <a:xfrm>
            <a:off x="8054975" y="5095875"/>
            <a:ext cx="3344863"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all in covenant are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37"/>
          <p:cNvSpPr>
            <a:spLocks noChangeArrowheads="1"/>
          </p:cNvSpPr>
          <p:nvPr/>
        </p:nvSpPr>
        <p:spPr bwMode="auto">
          <a:xfrm>
            <a:off x="8054975" y="5583238"/>
            <a:ext cx="157797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forgiven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128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8" grpId="0"/>
      <p:bldP spid="39" grpId="0"/>
      <p:bldP spid="40"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5379" y="211653"/>
            <a:ext cx="10230439" cy="5944887"/>
          </a:xfrm>
        </p:spPr>
      </p:pic>
    </p:spTree>
    <p:extLst>
      <p:ext uri="{BB962C8B-B14F-4D97-AF65-F5344CB8AC3E}">
        <p14:creationId xmlns:p14="http://schemas.microsoft.com/office/powerpoint/2010/main" val="137420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0" y="421221"/>
            <a:ext cx="10858432" cy="5447873"/>
          </a:xfrm>
          <a:prstGeom prst="rect">
            <a:avLst/>
          </a:prstGeom>
        </p:spPr>
      </p:pic>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377666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682" y="152400"/>
            <a:ext cx="7749448" cy="6033319"/>
          </a:xfrm>
          <a:prstGeom prst="rect">
            <a:avLst/>
          </a:prstGeom>
        </p:spPr>
      </p:pic>
      <p:sp>
        <p:nvSpPr>
          <p:cNvPr id="2" name="Oval 1"/>
          <p:cNvSpPr/>
          <p:nvPr/>
        </p:nvSpPr>
        <p:spPr>
          <a:xfrm>
            <a:off x="7809875" y="3702570"/>
            <a:ext cx="689548" cy="6895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561884" y="3705070"/>
            <a:ext cx="689548" cy="6895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298900" y="3707570"/>
            <a:ext cx="689548" cy="6895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5936105" y="5171607"/>
            <a:ext cx="434715" cy="494675"/>
          </a:xfrm>
          <a:prstGeom prst="straightConnector1">
            <a:avLst/>
          </a:prstGeom>
          <a:ln w="50800">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791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4521</TotalTime>
  <Words>261</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Baptist Covenant Theology</vt:lpstr>
      <vt:lpstr>PowerPoint Presentation</vt:lpstr>
      <vt:lpstr>The New Covenant Promised – Jer. 31</vt:lpstr>
      <vt:lpstr>Old and New Covenants Compared</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Baptist Covenant Theology</dc:title>
  <dc:creator>Stan Reeves</dc:creator>
  <cp:lastModifiedBy>Stan Reeves</cp:lastModifiedBy>
  <cp:revision>30</cp:revision>
  <dcterms:created xsi:type="dcterms:W3CDTF">2014-08-17T15:58:15Z</dcterms:created>
  <dcterms:modified xsi:type="dcterms:W3CDTF">2014-09-22T02:09:40Z</dcterms:modified>
</cp:coreProperties>
</file>